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665" r:id="rId2"/>
  </p:sldIdLst>
  <p:sldSz cx="10058400" cy="7772400"/>
  <p:notesSz cx="7315200" cy="9601200"/>
  <p:defaultTextStyle>
    <a:defPPr>
      <a:defRPr lang="en-US"/>
    </a:defPPr>
    <a:lvl1pPr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ctr" rtl="0" fontAlgn="base">
      <a:spcBef>
        <a:spcPct val="50000"/>
      </a:spcBef>
      <a:spcAft>
        <a:spcPct val="0"/>
      </a:spcAft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ethany Quillinan" initials="" lastIdx="2" clrIdx="0"/>
  <p:cmAuthor id="1" name="Russell A. Boyles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FF"/>
    <a:srgbClr val="99CCFF"/>
    <a:srgbClr val="CCCCFF"/>
    <a:srgbClr val="0000FF"/>
    <a:srgbClr val="CCECFF"/>
    <a:srgbClr val="FFFF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horzBarState="maximized">
    <p:restoredLeft sz="34580" autoAdjust="0"/>
    <p:restoredTop sz="86410" autoAdjust="0"/>
  </p:normalViewPr>
  <p:slideViewPr>
    <p:cSldViewPr>
      <p:cViewPr varScale="1">
        <p:scale>
          <a:sx n="56" d="100"/>
          <a:sy n="56" d="100"/>
        </p:scale>
        <p:origin x="78" y="588"/>
      </p:cViewPr>
      <p:guideLst>
        <p:guide orient="horz" pos="2448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643" y="2275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endParaRPr lang="en-US" altLang="en-US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latin typeface="Arial" charset="0"/>
              </a:defRPr>
            </a:lvl1pPr>
          </a:lstStyle>
          <a:p>
            <a:fld id="{02733733-38E2-450B-B4ED-61661DF8224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0" y="8726488"/>
            <a:ext cx="7315200" cy="30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6661" tIns="48331" rIns="96661" bIns="48331" anchor="ctr"/>
          <a:lstStyle>
            <a:lvl1pPr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482600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966788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449388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1933575" algn="l" defTabSz="9667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3907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8479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3051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762375" defTabSz="9667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800"/>
              <a:t>Copyright © 2010 by Russell A. Boyles, PhD. All rights reserved.</a:t>
            </a:r>
            <a:endParaRPr lang="en-US" altLang="en-US" sz="1300"/>
          </a:p>
        </p:txBody>
      </p:sp>
    </p:spTree>
    <p:extLst>
      <p:ext uri="{BB962C8B-B14F-4D97-AF65-F5344CB8AC3E}">
        <p14:creationId xmlns:p14="http://schemas.microsoft.com/office/powerpoint/2010/main" val="24885607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39775" y="527050"/>
            <a:ext cx="5903913" cy="45608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41350" y="5200650"/>
            <a:ext cx="6142038" cy="44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8331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68325" y="9040813"/>
            <a:ext cx="5365750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8331" rIns="0" bIns="48331" numCol="1" anchor="ctr" anchorCtr="0" compatLnSpc="1">
            <a:prstTxWarp prst="textNoShape">
              <a:avLst/>
            </a:prstTxWarp>
          </a:bodyPr>
          <a:lstStyle>
            <a:lvl1pPr algn="l" defTabSz="966788">
              <a:spcBef>
                <a:spcPct val="0"/>
              </a:spcBef>
              <a:defRPr sz="800">
                <a:latin typeface="Arial" charset="0"/>
              </a:defRPr>
            </a:lvl1pPr>
          </a:lstStyle>
          <a:p>
            <a:r>
              <a:rPr lang="en-US" altLang="en-US"/>
              <a:t>Copyright © 2006 by ETI Group.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57600" y="9040813"/>
            <a:ext cx="3170238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8331" rIns="0" bIns="48331" numCol="1" anchor="ctr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800">
                <a:latin typeface="Arial" charset="0"/>
              </a:defRPr>
            </a:lvl1pPr>
          </a:lstStyle>
          <a:p>
            <a:r>
              <a:rPr lang="en-US" altLang="en-US"/>
              <a:t>DMAIC-</a:t>
            </a:r>
            <a:fld id="{B5E4D30E-508E-46E5-BC4C-976E7B873E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544647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571500" indent="-114300" algn="l" rtl="0" fontAlgn="base">
      <a:spcBef>
        <a:spcPct val="0"/>
      </a:spcBef>
      <a:spcAft>
        <a:spcPct val="0"/>
      </a:spcAft>
      <a:buChar char="•"/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tabLst>
        <a:tab pos="2057400" algn="l"/>
      </a:tabLst>
      <a:defRPr sz="1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Copyright © 2006 by ETI Group.</a:t>
            </a:r>
          </a:p>
        </p:txBody>
      </p:sp>
      <p:sp>
        <p:nvSpPr>
          <p:cNvPr id="1085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4700" y="533400"/>
            <a:ext cx="5903913" cy="4560888"/>
          </a:xfrm>
          <a:ln/>
        </p:spPr>
      </p:sp>
      <p:sp>
        <p:nvSpPr>
          <p:cNvPr id="1085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1350" y="5200650"/>
            <a:ext cx="6142038" cy="246063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063" y="2414588"/>
            <a:ext cx="8550275" cy="166528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125" y="4403725"/>
            <a:ext cx="7042150" cy="19875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30319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1028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738" y="76200"/>
            <a:ext cx="2497137" cy="6867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150" y="76200"/>
            <a:ext cx="7342188" cy="6867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401990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" y="76200"/>
            <a:ext cx="9991725" cy="5651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834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1812925"/>
            <a:ext cx="9051925" cy="5130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68047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994275"/>
            <a:ext cx="8548687" cy="15446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94063"/>
            <a:ext cx="8548687" cy="17002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40146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812925"/>
            <a:ext cx="4449762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812925"/>
            <a:ext cx="4449763" cy="5130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42252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11150"/>
            <a:ext cx="9051925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739900"/>
            <a:ext cx="4443412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465388"/>
            <a:ext cx="4443412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0163" y="1739900"/>
            <a:ext cx="4445000" cy="7254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0163" y="2465388"/>
            <a:ext cx="4445000" cy="447833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76548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83737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8665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9563"/>
            <a:ext cx="3308350" cy="1317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238" y="309563"/>
            <a:ext cx="5622925" cy="663416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627188"/>
            <a:ext cx="3308350" cy="5316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7988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675" y="5440363"/>
            <a:ext cx="6035675" cy="6429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675" y="693738"/>
            <a:ext cx="6035675" cy="4664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675" y="6083300"/>
            <a:ext cx="6035675" cy="911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5231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7150" y="76200"/>
            <a:ext cx="9991725" cy="56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4864" tIns="50929" rIns="101858" bIns="5092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2pPr>
      <a:lvl3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3pPr>
      <a:lvl4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4pPr>
      <a:lvl5pPr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5pPr>
      <a:lvl6pPr marL="4572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6pPr>
      <a:lvl7pPr marL="9144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7pPr>
      <a:lvl8pPr marL="13716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8pPr>
      <a:lvl9pPr marL="1828800" algn="l" defTabSz="1019175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82588" indent="-382588" algn="ctr" defTabSz="1019175" rtl="0" fontAlgn="base">
        <a:spcBef>
          <a:spcPct val="25000"/>
        </a:spcBef>
        <a:spcAft>
          <a:spcPct val="20000"/>
        </a:spcAft>
        <a:defRPr sz="3100" i="1">
          <a:solidFill>
            <a:schemeClr val="tx1"/>
          </a:solidFill>
          <a:latin typeface="+mn-lt"/>
          <a:ea typeface="+mn-ea"/>
          <a:cs typeface="+mn-cs"/>
        </a:defRPr>
      </a:lvl1pPr>
      <a:lvl2pPr marL="827088" indent="-317500" algn="l" defTabSz="1019175" rtl="0" fontAlgn="base">
        <a:spcBef>
          <a:spcPct val="25000"/>
        </a:spcBef>
        <a:spcAft>
          <a:spcPct val="20000"/>
        </a:spcAft>
        <a:buClr>
          <a:srgbClr val="800000"/>
        </a:buClr>
        <a:buFont typeface="Wingdings" pitchFamily="2" charset="2"/>
        <a:buChar char="§"/>
        <a:defRPr sz="2700">
          <a:solidFill>
            <a:schemeClr val="tx1"/>
          </a:solidFill>
          <a:latin typeface="+mn-lt"/>
        </a:defRPr>
      </a:lvl2pPr>
      <a:lvl3pPr marL="1273175" indent="-254000" algn="l" defTabSz="1019175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tx1"/>
          </a:solidFill>
          <a:latin typeface="Arial" charset="0"/>
        </a:defRPr>
      </a:lvl3pPr>
      <a:lvl4pPr marL="1782763" indent="-254000" algn="l" defTabSz="1019175" rtl="0" fontAlgn="base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Arial" charset="0"/>
        </a:defRPr>
      </a:lvl4pPr>
      <a:lvl5pPr marL="22923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5pPr>
      <a:lvl6pPr marL="27495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6pPr>
      <a:lvl7pPr marL="32067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7pPr>
      <a:lvl8pPr marL="36639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8pPr>
      <a:lvl9pPr marL="4121150" indent="-254000" algn="l" defTabSz="101917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4660" name="Group 244"/>
          <p:cNvGraphicFramePr>
            <a:graphicFrameLocks noGrp="1"/>
          </p:cNvGraphicFramePr>
          <p:nvPr/>
        </p:nvGraphicFramePr>
        <p:xfrm>
          <a:off x="0" y="0"/>
          <a:ext cx="10058400" cy="7772400"/>
        </p:xfrm>
        <a:graphic>
          <a:graphicData uri="http://schemas.openxmlformats.org/drawingml/2006/table">
            <a:tbl>
              <a:tblPr/>
              <a:tblGrid>
                <a:gridCol w="1163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947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64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Project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Reduce RFQ Turnaround Time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Suppliers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Inputs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Xs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Process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Xs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Outputs</a:t>
                      </a:r>
                    </a:p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and Ys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73200"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Customers</a:t>
                      </a:r>
                    </a:p>
                  </a:txBody>
                  <a:tcPr anchor="ctr" horzOverflow="overflow">
                    <a:lnL cap="flat">
                      <a:noFill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>
                      <a:lvl1pPr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defRPr sz="2700" i="1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 marL="509588" algn="l" defTabSz="1019175">
                        <a:spcBef>
                          <a:spcPct val="25000"/>
                        </a:spcBef>
                        <a:spcAft>
                          <a:spcPct val="20000"/>
                        </a:spcAft>
                        <a:buClr>
                          <a:srgbClr val="800000"/>
                        </a:buClr>
                        <a:buFont typeface="Wingdings" pitchFamily="2" charset="2"/>
                        <a:defRPr sz="23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 marL="1019175" algn="l" defTabSz="1019175">
                        <a:spcBef>
                          <a:spcPct val="20000"/>
                        </a:spcBef>
                        <a:defRPr sz="23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528763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38350" algn="l" defTabSz="10191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4955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527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099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67150" defTabSz="10191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5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lg" len="lg"/>
                      <a:tailEnd type="none" w="lg" len="lg"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lg" len="lg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084636" name="Rectangle 220"/>
          <p:cNvSpPr>
            <a:spLocks noChangeArrowheads="1"/>
          </p:cNvSpPr>
          <p:nvPr/>
        </p:nvSpPr>
        <p:spPr bwMode="auto">
          <a:xfrm>
            <a:off x="1703388" y="3665538"/>
            <a:ext cx="790575" cy="61912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Receive 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RFQ</a:t>
            </a:r>
          </a:p>
        </p:txBody>
      </p:sp>
      <p:sp>
        <p:nvSpPr>
          <p:cNvPr id="1084637" name="Rectangle 221"/>
          <p:cNvSpPr>
            <a:spLocks noChangeArrowheads="1"/>
          </p:cNvSpPr>
          <p:nvPr/>
        </p:nvSpPr>
        <p:spPr bwMode="auto">
          <a:xfrm>
            <a:off x="3624263" y="3787775"/>
            <a:ext cx="1243012" cy="3603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Develop quote</a:t>
            </a:r>
          </a:p>
        </p:txBody>
      </p:sp>
      <p:sp>
        <p:nvSpPr>
          <p:cNvPr id="1084638" name="Rectangle 222"/>
          <p:cNvSpPr>
            <a:spLocks noChangeArrowheads="1"/>
          </p:cNvSpPr>
          <p:nvPr/>
        </p:nvSpPr>
        <p:spPr bwMode="auto">
          <a:xfrm>
            <a:off x="6216650" y="3787775"/>
            <a:ext cx="1173163" cy="3603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Review quote</a:t>
            </a:r>
          </a:p>
        </p:txBody>
      </p:sp>
      <p:cxnSp>
        <p:nvCxnSpPr>
          <p:cNvPr id="1084639" name="AutoShape 223"/>
          <p:cNvCxnSpPr>
            <a:cxnSpLocks noChangeShapeType="1"/>
            <a:stCxn id="1084636" idx="3"/>
            <a:endCxn id="1084637" idx="1"/>
          </p:cNvCxnSpPr>
          <p:nvPr/>
        </p:nvCxnSpPr>
        <p:spPr bwMode="auto">
          <a:xfrm flipV="1">
            <a:off x="2493963" y="3968750"/>
            <a:ext cx="1130300" cy="63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40" name="AutoShape 224"/>
          <p:cNvCxnSpPr>
            <a:cxnSpLocks noChangeShapeType="1"/>
            <a:stCxn id="1084637" idx="3"/>
            <a:endCxn id="1084638" idx="1"/>
          </p:cNvCxnSpPr>
          <p:nvPr/>
        </p:nvCxnSpPr>
        <p:spPr bwMode="auto">
          <a:xfrm>
            <a:off x="4867275" y="3968750"/>
            <a:ext cx="134937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41" name="AutoShape 225"/>
          <p:cNvCxnSpPr>
            <a:cxnSpLocks noChangeShapeType="1"/>
            <a:stCxn id="1084638" idx="3"/>
            <a:endCxn id="1084642" idx="1"/>
          </p:cNvCxnSpPr>
          <p:nvPr/>
        </p:nvCxnSpPr>
        <p:spPr bwMode="auto">
          <a:xfrm flipV="1">
            <a:off x="7389813" y="3963988"/>
            <a:ext cx="1079500" cy="47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4642" name="Rectangle 226"/>
          <p:cNvSpPr>
            <a:spLocks noChangeArrowheads="1"/>
          </p:cNvSpPr>
          <p:nvPr/>
        </p:nvSpPr>
        <p:spPr bwMode="auto">
          <a:xfrm>
            <a:off x="8469313" y="3524250"/>
            <a:ext cx="1135062" cy="87788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  <a:cs typeface="Times New Roman" pitchFamily="18" charset="0"/>
              </a:rPr>
              <a:t>Send quote</a:t>
            </a:r>
          </a:p>
          <a:p>
            <a:pPr algn="ctr"/>
            <a:r>
              <a:rPr lang="en-US" altLang="en-US" sz="1700">
                <a:latin typeface="Arial Narrow" pitchFamily="34" charset="0"/>
                <a:cs typeface="Times New Roman" pitchFamily="18" charset="0"/>
              </a:rPr>
              <a:t>or r</a:t>
            </a:r>
            <a:r>
              <a:rPr lang="en-US" altLang="en-US" sz="1700">
                <a:latin typeface="Arial Narrow" pitchFamily="34" charset="0"/>
              </a:rPr>
              <a:t>equest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RFQ revision</a:t>
            </a:r>
          </a:p>
        </p:txBody>
      </p:sp>
      <p:sp>
        <p:nvSpPr>
          <p:cNvPr id="1084644" name="Rectangle 228"/>
          <p:cNvSpPr>
            <a:spLocks noChangeArrowheads="1"/>
          </p:cNvSpPr>
          <p:nvPr/>
        </p:nvSpPr>
        <p:spPr bwMode="auto">
          <a:xfrm>
            <a:off x="6264275" y="5286375"/>
            <a:ext cx="1350963" cy="45243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tIns="91440" rIns="45720" bIns="9144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Approved quote</a:t>
            </a:r>
          </a:p>
        </p:txBody>
      </p:sp>
      <p:sp>
        <p:nvSpPr>
          <p:cNvPr id="1084645" name="Rectangle 229"/>
          <p:cNvSpPr>
            <a:spLocks noChangeArrowheads="1"/>
          </p:cNvSpPr>
          <p:nvPr/>
        </p:nvSpPr>
        <p:spPr bwMode="auto">
          <a:xfrm>
            <a:off x="3176588" y="5181600"/>
            <a:ext cx="1193800" cy="7112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tIns="91440" rIns="45720" bIns="9144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Request</a:t>
            </a:r>
          </a:p>
          <a:p>
            <a:pPr algn="ctr"/>
            <a:r>
              <a:rPr lang="en-US" altLang="en-US" sz="1700">
                <a:latin typeface="Arial Narrow" pitchFamily="34" charset="0"/>
              </a:rPr>
              <a:t>to revise RFQ</a:t>
            </a:r>
          </a:p>
        </p:txBody>
      </p:sp>
      <p:sp>
        <p:nvSpPr>
          <p:cNvPr id="1084648" name="Rectangle 232"/>
          <p:cNvSpPr>
            <a:spLocks noChangeArrowheads="1"/>
          </p:cNvSpPr>
          <p:nvPr/>
        </p:nvSpPr>
        <p:spPr bwMode="auto">
          <a:xfrm>
            <a:off x="4565650" y="6934200"/>
            <a:ext cx="1528763" cy="3603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External customer</a:t>
            </a:r>
          </a:p>
        </p:txBody>
      </p:sp>
      <p:cxnSp>
        <p:nvCxnSpPr>
          <p:cNvPr id="1084649" name="AutoShape 233"/>
          <p:cNvCxnSpPr>
            <a:cxnSpLocks noChangeShapeType="1"/>
            <a:stCxn id="1084645" idx="2"/>
            <a:endCxn id="1084648" idx="1"/>
          </p:cNvCxnSpPr>
          <p:nvPr/>
        </p:nvCxnSpPr>
        <p:spPr bwMode="auto">
          <a:xfrm rot="16200000" flipH="1">
            <a:off x="3558381" y="6107907"/>
            <a:ext cx="1222375" cy="792162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50" name="AutoShape 234"/>
          <p:cNvCxnSpPr>
            <a:cxnSpLocks noChangeShapeType="1"/>
            <a:stCxn id="1084644" idx="2"/>
            <a:endCxn id="1084648" idx="3"/>
          </p:cNvCxnSpPr>
          <p:nvPr/>
        </p:nvCxnSpPr>
        <p:spPr bwMode="auto">
          <a:xfrm rot="5400000">
            <a:off x="5829301" y="6003925"/>
            <a:ext cx="1376362" cy="846137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84651" name="Rectangle 235"/>
          <p:cNvSpPr>
            <a:spLocks noChangeArrowheads="1"/>
          </p:cNvSpPr>
          <p:nvPr/>
        </p:nvSpPr>
        <p:spPr bwMode="auto">
          <a:xfrm>
            <a:off x="3206750" y="2406650"/>
            <a:ext cx="1508125" cy="452438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tIns="91440" rIns="45720" bIns="9144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Request for quote</a:t>
            </a:r>
          </a:p>
        </p:txBody>
      </p:sp>
      <p:sp>
        <p:nvSpPr>
          <p:cNvPr id="1084653" name="Rectangle 237"/>
          <p:cNvSpPr>
            <a:spLocks noChangeArrowheads="1"/>
          </p:cNvSpPr>
          <p:nvPr/>
        </p:nvSpPr>
        <p:spPr bwMode="auto">
          <a:xfrm>
            <a:off x="6435725" y="2135188"/>
            <a:ext cx="939800" cy="969962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EC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tIns="91440" rIns="45720" bIns="9144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  <a:cs typeface="Times New Roman" pitchFamily="18" charset="0"/>
              </a:rPr>
              <a:t>Availability</a:t>
            </a:r>
          </a:p>
          <a:p>
            <a:pPr algn="ctr"/>
            <a:r>
              <a:rPr lang="en-US" altLang="en-US" sz="1700">
                <a:latin typeface="Arial Narrow" pitchFamily="34" charset="0"/>
                <a:cs typeface="Times New Roman" pitchFamily="18" charset="0"/>
              </a:rPr>
              <a:t>Lead time</a:t>
            </a:r>
          </a:p>
          <a:p>
            <a:pPr algn="ctr"/>
            <a:r>
              <a:rPr lang="en-US" altLang="en-US" sz="1700">
                <a:latin typeface="Arial Narrow" pitchFamily="34" charset="0"/>
                <a:cs typeface="Times New Roman" pitchFamily="18" charset="0"/>
              </a:rPr>
              <a:t>Pricing</a:t>
            </a:r>
          </a:p>
        </p:txBody>
      </p:sp>
      <p:sp>
        <p:nvSpPr>
          <p:cNvPr id="1084654" name="Rectangle 238"/>
          <p:cNvSpPr>
            <a:spLocks noChangeArrowheads="1"/>
          </p:cNvSpPr>
          <p:nvPr/>
        </p:nvSpPr>
        <p:spPr bwMode="auto">
          <a:xfrm>
            <a:off x="3194050" y="930275"/>
            <a:ext cx="1528763" cy="3603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External customer</a:t>
            </a:r>
          </a:p>
        </p:txBody>
      </p:sp>
      <p:sp>
        <p:nvSpPr>
          <p:cNvPr id="1084655" name="Rectangle 239"/>
          <p:cNvSpPr>
            <a:spLocks noChangeArrowheads="1"/>
          </p:cNvSpPr>
          <p:nvPr/>
        </p:nvSpPr>
        <p:spPr bwMode="auto">
          <a:xfrm>
            <a:off x="6143625" y="914400"/>
            <a:ext cx="1509713" cy="3603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5720" rIns="45720" anchor="ctr">
            <a:spAutoFit/>
          </a:bodyPr>
          <a:lstStyle>
            <a:lvl1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algn="l" defTabSz="1019175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defTabSz="10191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en-US" altLang="en-US" sz="1700">
                <a:latin typeface="Arial Narrow" pitchFamily="34" charset="0"/>
              </a:rPr>
              <a:t>External suppliers</a:t>
            </a:r>
          </a:p>
        </p:txBody>
      </p:sp>
      <p:cxnSp>
        <p:nvCxnSpPr>
          <p:cNvPr id="1084656" name="AutoShape 240"/>
          <p:cNvCxnSpPr>
            <a:cxnSpLocks noChangeShapeType="1"/>
            <a:stCxn id="1084654" idx="2"/>
            <a:endCxn id="1084651" idx="0"/>
          </p:cNvCxnSpPr>
          <p:nvPr/>
        </p:nvCxnSpPr>
        <p:spPr bwMode="auto">
          <a:xfrm>
            <a:off x="3959225" y="1290638"/>
            <a:ext cx="1588" cy="11160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84657" name="AutoShape 241"/>
          <p:cNvCxnSpPr>
            <a:cxnSpLocks noChangeShapeType="1"/>
            <a:stCxn id="1084655" idx="2"/>
            <a:endCxn id="1084653" idx="0"/>
          </p:cNvCxnSpPr>
          <p:nvPr/>
        </p:nvCxnSpPr>
        <p:spPr bwMode="auto">
          <a:xfrm>
            <a:off x="6899275" y="1274763"/>
            <a:ext cx="6350" cy="8604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none" w="lg" len="lg"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EC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stealth" w="lg" len="lg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1019175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34807</TotalTime>
  <Words>54</Words>
  <Application>Microsoft Office PowerPoint</Application>
  <PresentationFormat>Custom</PresentationFormat>
  <Paragraphs>28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Narrow</vt:lpstr>
      <vt:lpstr>Times New Roman</vt:lpstr>
      <vt:lpstr>Verdana</vt:lpstr>
      <vt:lpstr>Wingdings</vt:lpstr>
      <vt:lpstr>Default Design</vt:lpstr>
      <vt:lpstr>PowerPoint Presentation</vt:lpstr>
    </vt:vector>
  </TitlesOfParts>
  <Company>Quillinan Consulting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DMAIC phase deliverables</dc:title>
  <dc:creator>Russell A Boyles, PhD</dc:creator>
  <cp:lastModifiedBy>Bethany</cp:lastModifiedBy>
  <cp:revision>474</cp:revision>
  <dcterms:created xsi:type="dcterms:W3CDTF">2003-08-26T22:28:17Z</dcterms:created>
  <dcterms:modified xsi:type="dcterms:W3CDTF">2025-03-04T05:56:21Z</dcterms:modified>
</cp:coreProperties>
</file>